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3"/>
  </p:notesMasterIdLst>
  <p:sldIdLst>
    <p:sldId id="256" r:id="rId2"/>
    <p:sldId id="257" r:id="rId3"/>
    <p:sldId id="258" r:id="rId4"/>
    <p:sldId id="279" r:id="rId5"/>
    <p:sldId id="260" r:id="rId6"/>
    <p:sldId id="280" r:id="rId7"/>
    <p:sldId id="261" r:id="rId8"/>
    <p:sldId id="262" r:id="rId9"/>
    <p:sldId id="263" r:id="rId10"/>
    <p:sldId id="264" r:id="rId11"/>
    <p:sldId id="275" r:id="rId12"/>
    <p:sldId id="276" r:id="rId13"/>
    <p:sldId id="266" r:id="rId14"/>
    <p:sldId id="267" r:id="rId15"/>
    <p:sldId id="277" r:id="rId16"/>
    <p:sldId id="269" r:id="rId17"/>
    <p:sldId id="270" r:id="rId18"/>
    <p:sldId id="271" r:id="rId19"/>
    <p:sldId id="272" r:id="rId20"/>
    <p:sldId id="273" r:id="rId21"/>
    <p:sldId id="278"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x5c1glTQUquqTXhZjrzyowDRe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6"/>
    <p:restoredTop sz="86926" autoAdjust="0"/>
  </p:normalViewPr>
  <p:slideViewPr>
    <p:cSldViewPr snapToGrid="0" snapToObjects="1">
      <p:cViewPr varScale="1">
        <p:scale>
          <a:sx n="63" d="100"/>
          <a:sy n="63" d="100"/>
        </p:scale>
        <p:origin x="7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inh Gia Bảo" userId="2c693ac0dcf7a9ef" providerId="LiveId" clId="{20346841-A8C2-454B-B979-447A6A9EFCDB}"/>
    <pc:docChg chg="custSel modSld">
      <pc:chgData name="Đinh Gia Bảo" userId="2c693ac0dcf7a9ef" providerId="LiveId" clId="{20346841-A8C2-454B-B979-447A6A9EFCDB}" dt="2023-06-26T07:05:13.404" v="479" actId="20577"/>
      <pc:docMkLst>
        <pc:docMk/>
      </pc:docMkLst>
      <pc:sldChg chg="modSp mod">
        <pc:chgData name="Đinh Gia Bảo" userId="2c693ac0dcf7a9ef" providerId="LiveId" clId="{20346841-A8C2-454B-B979-447A6A9EFCDB}" dt="2023-06-26T06:38:18.245" v="273" actId="20577"/>
        <pc:sldMkLst>
          <pc:docMk/>
          <pc:sldMk cId="0" sldId="263"/>
        </pc:sldMkLst>
        <pc:spChg chg="mod">
          <ac:chgData name="Đinh Gia Bảo" userId="2c693ac0dcf7a9ef" providerId="LiveId" clId="{20346841-A8C2-454B-B979-447A6A9EFCDB}" dt="2023-06-26T06:38:18.245" v="273" actId="20577"/>
          <ac:spMkLst>
            <pc:docMk/>
            <pc:sldMk cId="0" sldId="263"/>
            <ac:spMk id="149" creationId="{00000000-0000-0000-0000-000000000000}"/>
          </ac:spMkLst>
        </pc:spChg>
      </pc:sldChg>
      <pc:sldChg chg="modNotesTx">
        <pc:chgData name="Đinh Gia Bảo" userId="2c693ac0dcf7a9ef" providerId="LiveId" clId="{20346841-A8C2-454B-B979-447A6A9EFCDB}" dt="2023-06-26T07:05:13.404" v="479" actId="20577"/>
        <pc:sldMkLst>
          <pc:docMk/>
          <pc:sldMk cId="1840248369" sldId="276"/>
        </pc:sldMkLst>
      </pc:sldChg>
      <pc:sldChg chg="modNotesTx">
        <pc:chgData name="Đinh Gia Bảo" userId="2c693ac0dcf7a9ef" providerId="LiveId" clId="{20346841-A8C2-454B-B979-447A6A9EFCDB}" dt="2023-06-26T06:19:25.169" v="246" actId="113"/>
        <pc:sldMkLst>
          <pc:docMk/>
          <pc:sldMk cId="918985800"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Cổ</a:t>
            </a:r>
            <a:r>
              <a:rPr lang="en-US" dirty="0"/>
              <a:t> </a:t>
            </a:r>
            <a:r>
              <a:rPr lang="en-US" dirty="0" err="1"/>
              <a:t>xưa</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494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 dung </a:t>
            </a:r>
            <a:r>
              <a:rPr lang="en-US" dirty="0" err="1"/>
              <a:t>từ</a:t>
            </a:r>
            <a:r>
              <a:rPr lang="en-US" dirty="0"/>
              <a:t> long</a:t>
            </a:r>
          </a:p>
          <a:p>
            <a:r>
              <a:rPr lang="en-US" dirty="0"/>
              <a:t>Ko dung </a:t>
            </a:r>
            <a:r>
              <a:rPr lang="en-US" dirty="0" err="1"/>
              <a:t>những</a:t>
            </a:r>
            <a:r>
              <a:rPr lang="en-US" dirty="0"/>
              <a:t> </a:t>
            </a:r>
            <a:r>
              <a:rPr lang="en-US" dirty="0" err="1"/>
              <a:t>câu</a:t>
            </a:r>
            <a:r>
              <a:rPr lang="en-US" dirty="0"/>
              <a:t> </a:t>
            </a:r>
            <a:r>
              <a:rPr lang="en-US" dirty="0" err="1"/>
              <a:t>tối</a:t>
            </a:r>
            <a:r>
              <a:rPr lang="en-US" dirty="0"/>
              <a:t> </a:t>
            </a:r>
            <a:r>
              <a:rPr lang="en-US" dirty="0" err="1"/>
              <a:t>nghĩa</a:t>
            </a:r>
            <a:r>
              <a:rPr lang="en-US" dirty="0"/>
              <a:t>( </a:t>
            </a:r>
            <a:r>
              <a:rPr lang="en-US" dirty="0" err="1"/>
              <a:t>vd</a:t>
            </a:r>
            <a:r>
              <a:rPr lang="en-US" dirty="0"/>
              <a:t> I’ll give </a:t>
            </a:r>
            <a:r>
              <a:rPr lang="en-US"/>
              <a:t>further information)</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9817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1737- 28.June</a:t>
            </a:r>
            <a:endParaRPr dirty="0"/>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679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Viết chuyên nghiệp là một phong cách viết rõ ràng, ngắn gọn và tìm cách truyền đạt thông tin và ý tưởng một cách nhanh chóng trong một môi trường chuyên nghiệp. Bài viết chuyên nghiệp hướng tới việc cung cấp thông tin hoặc thuyết phục khán giả trong thế giới công việc và thương mại.</a:t>
            </a:r>
            <a:endParaRPr lang="en-US" dirty="0"/>
          </a:p>
          <a:p>
            <a:endParaRPr lang="en-US" dirty="0"/>
          </a:p>
          <a:p>
            <a:r>
              <a:rPr lang="en-US" b="1" dirty="0"/>
              <a:t>How many kinds of Professional Writing ?  A Lot =&gt; Study PW to work. </a:t>
            </a:r>
            <a:r>
              <a:rPr lang="en-US" b="1" dirty="0" err="1"/>
              <a:t>Nhận</a:t>
            </a:r>
            <a:r>
              <a:rPr lang="en-US" b="1" dirty="0"/>
              <a:t> </a:t>
            </a:r>
            <a:r>
              <a:rPr lang="en-US" b="1" dirty="0" err="1"/>
              <a:t>định</a:t>
            </a:r>
            <a:r>
              <a:rPr lang="en-US" b="1" dirty="0"/>
              <a:t> </a:t>
            </a:r>
            <a:r>
              <a:rPr lang="en-US" b="1" dirty="0" err="1"/>
              <a:t>các</a:t>
            </a:r>
            <a:r>
              <a:rPr lang="en-US" b="1" dirty="0"/>
              <a:t> </a:t>
            </a:r>
            <a:r>
              <a:rPr lang="en-US" b="1" dirty="0" err="1"/>
              <a:t>thể</a:t>
            </a:r>
            <a:r>
              <a:rPr lang="en-US" b="1" dirty="0"/>
              <a:t> </a:t>
            </a:r>
            <a:r>
              <a:rPr lang="en-US" b="1" dirty="0" err="1"/>
              <a:t>loại</a:t>
            </a:r>
            <a:r>
              <a:rPr lang="en-US" b="1" dirty="0"/>
              <a:t> PW </a:t>
            </a:r>
            <a:r>
              <a:rPr lang="en-US" b="1" dirty="0" err="1"/>
              <a:t>để</a:t>
            </a:r>
            <a:r>
              <a:rPr lang="en-US" b="1" dirty="0"/>
              <a:t> </a:t>
            </a:r>
            <a:r>
              <a:rPr lang="en-US" b="1" dirty="0" err="1"/>
              <a:t>viết</a:t>
            </a:r>
            <a:endParaRPr lang="en-US" b="1"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0576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5076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353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017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077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045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47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15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486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5843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742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90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4704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34815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restoringpangea.com/tips-for-occasional-writers-from-storylineblog-restoring-pange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em.cast.org/use/personalizing-writ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em.cast.org/use/personalizing-writ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herlund.blogspot.com/2016/01/practical-guidelines-for-evaluating.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herlund.blogspot.com/2016/01/practical-guidelines-for-evaluating.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courses.lumenlearning.com/suny-basicreadingwriting/chapter/outcome-proofreadin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flatworldknowledge.lardbucket.org/books/a-primer-on-communication-studies/s10-01-managing-public-speaking-anxie.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pic>
        <p:nvPicPr>
          <p:cNvPr id="2" name="Picture 2" descr="A picture containing text, indoor, desk, computer&#10;&#10;Description automatically generated">
            <a:extLst>
              <a:ext uri="{FF2B5EF4-FFF2-40B4-BE49-F238E27FC236}">
                <a16:creationId xmlns:a16="http://schemas.microsoft.com/office/drawing/2014/main" id="{B444EC67-23EB-81AD-F666-9F8DCD112CDE}"/>
              </a:ext>
            </a:extLst>
          </p:cNvPr>
          <p:cNvPicPr>
            <a:picLocks noChangeAspect="1"/>
          </p:cNvPicPr>
          <p:nvPr/>
        </p:nvPicPr>
        <p:blipFill rotWithShape="1">
          <a:blip r:embed="rId3">
            <a:alphaModFix/>
            <a:extLst>
              <a:ext uri="{837473B0-CC2E-450A-ABE3-18F120FF3D39}">
                <a1611:picAttrSrcUrl xmlns:a1611="http://schemas.microsoft.com/office/drawing/2016/11/main" r:id="rId4"/>
              </a:ext>
            </a:extLst>
          </a:blip>
          <a:srcRect t="626" b="17853"/>
          <a:stretch/>
        </p:blipFill>
        <p:spPr>
          <a:xfrm>
            <a:off x="20" y="10"/>
            <a:ext cx="12191980" cy="6857990"/>
          </a:xfrm>
          <a:prstGeom prst="rect">
            <a:avLst/>
          </a:prstGeom>
        </p:spPr>
      </p:pic>
      <p:sp>
        <p:nvSpPr>
          <p:cNvPr id="126" name="Rectangle 125">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
          <p:cNvSpPr txBox="1">
            <a:spLocks noGrp="1"/>
          </p:cNvSpPr>
          <p:nvPr>
            <p:ph type="ctrTitle"/>
          </p:nvPr>
        </p:nvSpPr>
        <p:spPr>
          <a:xfrm>
            <a:off x="969264" y="5154168"/>
            <a:ext cx="6973204"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Clr>
                <a:srgbClr val="262626"/>
              </a:buClr>
              <a:buSzPts val="8000"/>
              <a:buFont typeface="Calibri"/>
              <a:buNone/>
            </a:pPr>
            <a:r>
              <a:rPr lang="en-US" sz="4800">
                <a:solidFill>
                  <a:schemeClr val="tx1">
                    <a:lumMod val="85000"/>
                    <a:lumOff val="15000"/>
                  </a:schemeClr>
                </a:solidFill>
              </a:rPr>
              <a:t>Professional Writing</a:t>
            </a:r>
          </a:p>
        </p:txBody>
      </p:sp>
      <p:sp>
        <p:nvSpPr>
          <p:cNvPr id="106" name="Google Shape;106;p1"/>
          <p:cNvSpPr txBox="1">
            <a:spLocks noGrp="1"/>
          </p:cNvSpPr>
          <p:nvPr>
            <p:ph type="subTitle" idx="1"/>
          </p:nvPr>
        </p:nvSpPr>
        <p:spPr>
          <a:xfrm>
            <a:off x="8458200" y="5154168"/>
            <a:ext cx="2892986"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SzPts val="2400"/>
              <a:buNone/>
            </a:pPr>
            <a:r>
              <a:rPr lang="en-US" sz="2000" dirty="0">
                <a:solidFill>
                  <a:schemeClr val="tx2"/>
                </a:solidFill>
              </a:rPr>
              <a:t>SESSION IV: GROUPS &amp; TEAMS (IN) ACTION</a:t>
            </a:r>
          </a:p>
        </p:txBody>
      </p:sp>
      <p:cxnSp>
        <p:nvCxnSpPr>
          <p:cNvPr id="128" name="Straight Connector 127">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5"/>
                                        </p:tgtEl>
                                        <p:attrNameLst>
                                          <p:attrName>style.visibility</p:attrName>
                                        </p:attrNameLst>
                                      </p:cBhvr>
                                      <p:to>
                                        <p:strVal val="visible"/>
                                      </p:to>
                                    </p:set>
                                    <p:animEffect transition="in" filter="fade">
                                      <p:cBhvr>
                                        <p:cTn id="10" dur="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3"/>
        <p:cNvGrpSpPr/>
        <p:nvPr/>
      </p:nvGrpSpPr>
      <p:grpSpPr>
        <a:xfrm>
          <a:off x="0" y="0"/>
          <a:ext cx="0" cy="0"/>
          <a:chOff x="0" y="0"/>
          <a:chExt cx="0" cy="0"/>
        </a:xfrm>
      </p:grpSpPr>
      <p:pic>
        <p:nvPicPr>
          <p:cNvPr id="2" name="Picture 2" descr="Free photo People Classmates University Campus Students - Max Pixel">
            <a:extLst>
              <a:ext uri="{FF2B5EF4-FFF2-40B4-BE49-F238E27FC236}">
                <a16:creationId xmlns:a16="http://schemas.microsoft.com/office/drawing/2014/main" id="{3B58F95D-CD2D-66FB-F4B6-D4858E75421B}"/>
              </a:ext>
            </a:extLst>
          </p:cNvPr>
          <p:cNvPicPr>
            <a:picLocks noChangeAspect="1"/>
          </p:cNvPicPr>
          <p:nvPr/>
        </p:nvPicPr>
        <p:blipFill rotWithShape="1">
          <a:blip r:embed="rId3"/>
          <a:srcRect t="13782" r="9091" b="9609"/>
          <a:stretch/>
        </p:blipFill>
        <p:spPr>
          <a:xfrm>
            <a:off x="20" y="10"/>
            <a:ext cx="12191980" cy="6857990"/>
          </a:xfrm>
          <a:prstGeom prst="rect">
            <a:avLst/>
          </a:prstGeom>
        </p:spPr>
      </p:pic>
      <p:sp>
        <p:nvSpPr>
          <p:cNvPr id="162" name="Rectangle 159">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Google Shape;154;p9"/>
          <p:cNvSpPr txBox="1">
            <a:spLocks noGrp="1"/>
          </p:cNvSpPr>
          <p:nvPr>
            <p:ph type="title"/>
          </p:nvPr>
        </p:nvSpPr>
        <p:spPr>
          <a:xfrm>
            <a:off x="594805" y="640263"/>
            <a:ext cx="3759240" cy="1344975"/>
          </a:xfrm>
          <a:prstGeom prst="rect">
            <a:avLst/>
          </a:prstGeom>
        </p:spPr>
        <p:txBody>
          <a:bodyPr spcFirstLastPara="1" vert="horz" lIns="91440" tIns="45720" rIns="91440" bIns="45720" rtlCol="0" anchorCtr="0">
            <a:normAutofit/>
          </a:bodyPr>
          <a:lstStyle/>
          <a:p>
            <a:pPr marL="0" lvl="0" indent="0">
              <a:spcAft>
                <a:spcPts val="0"/>
              </a:spcAft>
              <a:buClr>
                <a:srgbClr val="3F3F3F"/>
              </a:buClr>
              <a:buSzPts val="4800"/>
            </a:pPr>
            <a:r>
              <a:rPr lang="en-US" sz="4000"/>
              <a:t>Activity</a:t>
            </a:r>
          </a:p>
        </p:txBody>
      </p:sp>
      <p:sp>
        <p:nvSpPr>
          <p:cNvPr id="155" name="Google Shape;155;p9"/>
          <p:cNvSpPr txBox="1">
            <a:spLocks noGrp="1"/>
          </p:cNvSpPr>
          <p:nvPr>
            <p:ph idx="1"/>
          </p:nvPr>
        </p:nvSpPr>
        <p:spPr>
          <a:xfrm>
            <a:off x="594110" y="2121763"/>
            <a:ext cx="3764826" cy="3773010"/>
          </a:xfrm>
          <a:prstGeom prst="rect">
            <a:avLst/>
          </a:prstGeom>
        </p:spPr>
        <p:txBody>
          <a:bodyPr spcFirstLastPara="1" vert="horz" lIns="91440" tIns="45720" rIns="91440" bIns="45720" rtlCol="0" anchor="t" anchorCtr="0">
            <a:normAutofit/>
          </a:bodyPr>
          <a:lstStyle/>
          <a:p>
            <a:pPr marL="0" indent="0">
              <a:lnSpc>
                <a:spcPct val="150000"/>
              </a:lnSpc>
              <a:buSzPts val="2000"/>
              <a:buNone/>
            </a:pPr>
            <a:r>
              <a:rPr lang="en-US" sz="2400" dirty="0"/>
              <a:t>Find an example of an error in a published document and share it with classmates. </a:t>
            </a:r>
            <a:endParaRPr lang="en-US" sz="2400">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838B7BE-48D9-DAF3-0691-2896EAFB469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2F19A-FC99-8185-4FCD-54C6FDF60825}"/>
              </a:ext>
            </a:extLst>
          </p:cNvPr>
          <p:cNvSpPr>
            <a:spLocks noGrp="1"/>
          </p:cNvSpPr>
          <p:nvPr>
            <p:ph type="title"/>
          </p:nvPr>
        </p:nvSpPr>
        <p:spPr>
          <a:xfrm>
            <a:off x="594805" y="640263"/>
            <a:ext cx="3759240" cy="1344975"/>
          </a:xfrm>
        </p:spPr>
        <p:txBody>
          <a:bodyPr>
            <a:normAutofit/>
          </a:bodyPr>
          <a:lstStyle/>
          <a:p>
            <a:r>
              <a:rPr lang="en-US" sz="4000" dirty="0">
                <a:ea typeface="+mj-lt"/>
                <a:cs typeface="+mj-lt"/>
              </a:rPr>
              <a:t>3. Style Revisions </a:t>
            </a:r>
            <a:endParaRPr lang="en-US" sz="4000" dirty="0"/>
          </a:p>
        </p:txBody>
      </p:sp>
      <p:sp>
        <p:nvSpPr>
          <p:cNvPr id="3" name="Content Placeholder 2">
            <a:extLst>
              <a:ext uri="{FF2B5EF4-FFF2-40B4-BE49-F238E27FC236}">
                <a16:creationId xmlns:a16="http://schemas.microsoft.com/office/drawing/2014/main"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Break Up Long Sentences </a:t>
            </a:r>
            <a:endParaRPr lang="en-US" sz="2400" dirty="0">
              <a:cs typeface="Calibri" panose="020F0502020204030204"/>
            </a:endParaRPr>
          </a:p>
          <a:p>
            <a:r>
              <a:rPr lang="en-US" sz="2400" dirty="0">
                <a:ea typeface="+mn-lt"/>
                <a:cs typeface="+mn-lt"/>
              </a:rPr>
              <a:t>Revise Big Words and Long Phrases </a:t>
            </a:r>
            <a:endParaRPr lang="en-US" sz="2400" dirty="0">
              <a:cs typeface="Calibri"/>
            </a:endParaRPr>
          </a:p>
          <a:p>
            <a:r>
              <a:rPr lang="en-US" sz="2400" dirty="0">
                <a:ea typeface="+mn-lt"/>
                <a:cs typeface="+mn-lt"/>
              </a:rPr>
              <a:t>Evaluate Long Prepositional Phrases </a:t>
            </a:r>
            <a:endParaRPr lang="en-US" sz="2400" dirty="0">
              <a:cs typeface="Calibri" panose="020F0502020204030204"/>
            </a:endParaRPr>
          </a:p>
          <a:p>
            <a:r>
              <a:rPr lang="en-US" sz="2400" dirty="0">
                <a:ea typeface="+mn-lt"/>
                <a:cs typeface="+mn-lt"/>
              </a:rPr>
              <a:t>Delete Repetitious Words </a:t>
            </a:r>
            <a:endParaRPr lang="en-US" sz="2400" dirty="0">
              <a:cs typeface="Calibri"/>
            </a:endParaRPr>
          </a:p>
          <a:p>
            <a:r>
              <a:rPr lang="en-US" sz="2400" dirty="0">
                <a:ea typeface="+mn-lt"/>
                <a:cs typeface="+mn-lt"/>
              </a:rPr>
              <a:t>Eliminate Archaic Expressions or References </a:t>
            </a:r>
            <a:endParaRPr lang="en-US" sz="2400" dirty="0">
              <a:cs typeface="Calibri"/>
            </a:endParaRPr>
          </a:p>
          <a:p>
            <a:r>
              <a:rPr lang="en-US" sz="2400" dirty="0">
                <a:ea typeface="+mn-lt"/>
                <a:cs typeface="+mn-lt"/>
              </a:rPr>
              <a:t>Avoid Fillers </a:t>
            </a:r>
            <a:endParaRPr lang="en-US" sz="2400" dirty="0">
              <a:cs typeface="Calibri"/>
            </a:endParaRPr>
          </a:p>
        </p:txBody>
      </p:sp>
    </p:spTree>
    <p:extLst>
      <p:ext uri="{BB962C8B-B14F-4D97-AF65-F5344CB8AC3E}">
        <p14:creationId xmlns:p14="http://schemas.microsoft.com/office/powerpoint/2010/main" val="304929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838B7BE-48D9-DAF3-0691-2896EAFB469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2F19A-FC99-8185-4FCD-54C6FDF60825}"/>
              </a:ext>
            </a:extLst>
          </p:cNvPr>
          <p:cNvSpPr>
            <a:spLocks noGrp="1"/>
          </p:cNvSpPr>
          <p:nvPr>
            <p:ph type="title"/>
          </p:nvPr>
        </p:nvSpPr>
        <p:spPr>
          <a:xfrm>
            <a:off x="594805" y="640263"/>
            <a:ext cx="3915547" cy="1344975"/>
          </a:xfrm>
        </p:spPr>
        <p:txBody>
          <a:bodyPr>
            <a:normAutofit/>
          </a:bodyPr>
          <a:lstStyle/>
          <a:p>
            <a:r>
              <a:rPr lang="en-US" sz="3200" dirty="0">
                <a:ea typeface="+mj-lt"/>
                <a:cs typeface="+mj-lt"/>
              </a:rPr>
              <a:t>3. Style Revisions </a:t>
            </a:r>
            <a:r>
              <a:rPr lang="en-US" sz="2400" dirty="0">
                <a:ea typeface="+mj-lt"/>
                <a:cs typeface="+mj-lt"/>
              </a:rPr>
              <a:t>(</a:t>
            </a:r>
            <a:r>
              <a:rPr lang="en-US" sz="2400" err="1">
                <a:ea typeface="+mj-lt"/>
                <a:cs typeface="+mj-lt"/>
              </a:rPr>
              <a:t>Cont</a:t>
            </a:r>
            <a:r>
              <a:rPr lang="en-US" sz="2400" dirty="0">
                <a:ea typeface="+mj-lt"/>
                <a:cs typeface="+mj-lt"/>
              </a:rPr>
              <a:t>)</a:t>
            </a:r>
            <a:endParaRPr lang="en-US" sz="2400">
              <a:cs typeface="Calibri Light"/>
            </a:endParaRPr>
          </a:p>
        </p:txBody>
      </p:sp>
      <p:sp>
        <p:nvSpPr>
          <p:cNvPr id="3" name="Content Placeholder 2">
            <a:extLst>
              <a:ext uri="{FF2B5EF4-FFF2-40B4-BE49-F238E27FC236}">
                <a16:creationId xmlns:a16="http://schemas.microsoft.com/office/drawing/2014/main"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Eliminate Slang </a:t>
            </a:r>
            <a:endParaRPr lang="en-US" sz="2400" dirty="0">
              <a:cs typeface="Calibri" panose="020F0502020204030204"/>
            </a:endParaRPr>
          </a:p>
          <a:p>
            <a:r>
              <a:rPr lang="en-US" sz="2400" dirty="0">
                <a:ea typeface="+mn-lt"/>
                <a:cs typeface="+mn-lt"/>
              </a:rPr>
              <a:t>Evaluate Clichés </a:t>
            </a:r>
            <a:endParaRPr lang="en-US" dirty="0"/>
          </a:p>
          <a:p>
            <a:r>
              <a:rPr lang="en-US" sz="2400" dirty="0">
                <a:ea typeface="+mn-lt"/>
                <a:cs typeface="+mn-lt"/>
              </a:rPr>
              <a:t>Emphasize Precise Words </a:t>
            </a:r>
            <a:endParaRPr lang="en-US" dirty="0"/>
          </a:p>
          <a:p>
            <a:r>
              <a:rPr lang="en-US" sz="2400" dirty="0">
                <a:ea typeface="+mn-lt"/>
                <a:cs typeface="+mn-lt"/>
              </a:rPr>
              <a:t>Evaluate Parallel Construction </a:t>
            </a:r>
            <a:endParaRPr lang="en-US" dirty="0"/>
          </a:p>
          <a:p>
            <a:r>
              <a:rPr lang="en-US" sz="2400" dirty="0">
                <a:ea typeface="+mn-lt"/>
                <a:cs typeface="+mn-lt"/>
              </a:rPr>
              <a:t>Obscured Verbs </a:t>
            </a:r>
            <a:endParaRPr lang="en-US" dirty="0"/>
          </a:p>
          <a:p>
            <a:r>
              <a:rPr lang="en-US" sz="2400" dirty="0">
                <a:ea typeface="+mn-lt"/>
                <a:cs typeface="+mn-lt"/>
              </a:rPr>
              <a:t>The “Is It Professional?” Test </a:t>
            </a:r>
            <a:endParaRPr lang="en-US" dirty="0"/>
          </a:p>
        </p:txBody>
      </p:sp>
    </p:spTree>
    <p:extLst>
      <p:ext uri="{BB962C8B-B14F-4D97-AF65-F5344CB8AC3E}">
        <p14:creationId xmlns:p14="http://schemas.microsoft.com/office/powerpoint/2010/main" val="1840248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Picture 169">
            <a:extLst>
              <a:ext uri="{FF2B5EF4-FFF2-40B4-BE49-F238E27FC236}">
                <a16:creationId xmlns:a16="http://schemas.microsoft.com/office/drawing/2014/main" id="{6EE655D0-8AC8-3646-57D6-42C1DB454A96}"/>
              </a:ext>
            </a:extLst>
          </p:cNvPr>
          <p:cNvPicPr>
            <a:picLocks noChangeAspect="1"/>
          </p:cNvPicPr>
          <p:nvPr/>
        </p:nvPicPr>
        <p:blipFill rotWithShape="1">
          <a:blip r:embed="rId3"/>
          <a:srcRect l="14568" r="11077" b="6250"/>
          <a:stretch/>
        </p:blipFill>
        <p:spPr>
          <a:xfrm>
            <a:off x="2522356" y="10"/>
            <a:ext cx="9669642" cy="6857990"/>
          </a:xfrm>
          <a:prstGeom prst="rect">
            <a:avLst/>
          </a:prstGeom>
        </p:spPr>
      </p:pic>
      <p:sp>
        <p:nvSpPr>
          <p:cNvPr id="112" name="Rectangle 1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Google Shape;167;p11"/>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68" name="Google Shape;168;p11"/>
          <p:cNvSpPr txBox="1">
            <a:spLocks noGrp="1"/>
          </p:cNvSpPr>
          <p:nvPr>
            <p:ph idx="1"/>
          </p:nvPr>
        </p:nvSpPr>
        <p:spPr>
          <a:xfrm>
            <a:off x="838200" y="2434201"/>
            <a:ext cx="3206728" cy="3742762"/>
          </a:xfrm>
          <a:prstGeom prst="rect">
            <a:avLst/>
          </a:prstGeom>
        </p:spPr>
        <p:txBody>
          <a:bodyPr spcFirstLastPara="1" vert="horz" lIns="0" tIns="45700" rIns="0" bIns="45700" rtlCol="0" anchor="t" anchorCtr="0">
            <a:noAutofit/>
          </a:bodyPr>
          <a:lstStyle/>
          <a:p>
            <a:pPr marL="0" indent="0">
              <a:lnSpc>
                <a:spcPct val="150000"/>
              </a:lnSpc>
              <a:spcBef>
                <a:spcPts val="0"/>
              </a:spcBef>
              <a:spcAft>
                <a:spcPts val="600"/>
              </a:spcAft>
              <a:buSzPts val="2000"/>
              <a:buNone/>
            </a:pPr>
            <a:r>
              <a:rPr lang="en-US" sz="2400" dirty="0"/>
              <a:t>Find an example of a bad example of effective business writing, review it, and share it with your classmates. </a:t>
            </a:r>
            <a:endParaRPr lang="en-US" sz="2400">
              <a:cs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useBgFill="1">
        <p:nvSpPr>
          <p:cNvPr id="176" name="Rectangle 114">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p12"/>
          <p:cNvSpPr txBox="1">
            <a:spLocks noGrp="1"/>
          </p:cNvSpPr>
          <p:nvPr>
            <p:ph type="title"/>
          </p:nvPr>
        </p:nvSpPr>
        <p:spPr>
          <a:xfrm>
            <a:off x="310662" y="365125"/>
            <a:ext cx="11043138" cy="1345101"/>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4. Evaluating the Work of Others </a:t>
            </a:r>
          </a:p>
        </p:txBody>
      </p:sp>
      <p:sp>
        <p:nvSpPr>
          <p:cNvPr id="174" name="Google Shape;174;p12"/>
          <p:cNvSpPr txBox="1">
            <a:spLocks noGrp="1"/>
          </p:cNvSpPr>
          <p:nvPr>
            <p:ph idx="1"/>
          </p:nvPr>
        </p:nvSpPr>
        <p:spPr>
          <a:xfrm>
            <a:off x="398586" y="1876856"/>
            <a:ext cx="6070374" cy="4300106"/>
          </a:xfrm>
          <a:prstGeom prst="rect">
            <a:avLst/>
          </a:prstGeom>
        </p:spPr>
        <p:txBody>
          <a:bodyPr spcFirstLastPara="1" vert="horz" lIns="0" tIns="45700" rIns="0" bIns="45700" rtlCol="0" anchor="t" anchorCtr="0">
            <a:noAutofit/>
          </a:bodyPr>
          <a:lstStyle/>
          <a:p>
            <a:pPr marL="421640" indent="-457200">
              <a:lnSpc>
                <a:spcPct val="150000"/>
              </a:lnSpc>
              <a:spcBef>
                <a:spcPts val="0"/>
              </a:spcBef>
              <a:buSzPts val="2000"/>
              <a:buFont typeface="Courier New"/>
              <a:buChar char="o"/>
            </a:pPr>
            <a:r>
              <a:rPr lang="en-US" sz="2400" dirty="0"/>
              <a:t>As an experienced business writer, you may be called upon to review others’ work. </a:t>
            </a:r>
            <a:endParaRPr lang="en-US" sz="2400" dirty="0">
              <a:cs typeface="Calibri" panose="020F0502020204030204"/>
            </a:endParaRPr>
          </a:p>
          <a:p>
            <a:pPr marL="421640" lvl="0" indent="-457200" rtl="0">
              <a:lnSpc>
                <a:spcPct val="150000"/>
              </a:lnSpc>
              <a:spcBef>
                <a:spcPts val="1400"/>
              </a:spcBef>
              <a:spcAft>
                <a:spcPts val="0"/>
              </a:spcAft>
              <a:buSzPts val="2000"/>
              <a:buFont typeface="Courier New"/>
              <a:buChar char="o"/>
            </a:pPr>
            <a:r>
              <a:rPr lang="en-US" sz="2400" dirty="0"/>
              <a:t>Having a clear understanding of the process will help you be efficient in your review, producing constructive advice that would benefit the essay while resisting change for change’s sake.</a:t>
            </a:r>
            <a:endParaRPr lang="en-US" sz="2400" dirty="0">
              <a:cs typeface="Calibri" panose="020F0502020204030204"/>
            </a:endParaRPr>
          </a:p>
        </p:txBody>
      </p:sp>
      <p:pic>
        <p:nvPicPr>
          <p:cNvPr id="2" name="Picture 2" descr="A picture containing text&#10;&#10;Description automatically generated">
            <a:extLst>
              <a:ext uri="{FF2B5EF4-FFF2-40B4-BE49-F238E27FC236}">
                <a16:creationId xmlns:a16="http://schemas.microsoft.com/office/drawing/2014/main" id="{A9EC79FA-E99A-A841-633D-98906E90B0A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852" r="2888"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useBgFill="1">
        <p:nvSpPr>
          <p:cNvPr id="176" name="Rectangle 114">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p12"/>
          <p:cNvSpPr txBox="1">
            <a:spLocks noGrp="1"/>
          </p:cNvSpPr>
          <p:nvPr>
            <p:ph type="title"/>
          </p:nvPr>
        </p:nvSpPr>
        <p:spPr>
          <a:xfrm>
            <a:off x="310662" y="365125"/>
            <a:ext cx="11043138" cy="1345101"/>
          </a:xfrm>
          <a:prstGeom prst="rect">
            <a:avLst/>
          </a:prstGeom>
        </p:spPr>
        <p:txBody>
          <a:bodyPr spcFirstLastPara="1" lIns="91425" tIns="45700" rIns="91425" bIns="45700" anchorCtr="0">
            <a:normAutofit/>
          </a:bodyPr>
          <a:lstStyle/>
          <a:p>
            <a:pPr>
              <a:spcBef>
                <a:spcPts val="0"/>
              </a:spcBef>
            </a:pPr>
            <a:r>
              <a:rPr lang="en-US" dirty="0">
                <a:ea typeface="+mj-lt"/>
                <a:cs typeface="+mj-lt"/>
              </a:rPr>
              <a:t>Five Steps in EVALUATION </a:t>
            </a:r>
          </a:p>
        </p:txBody>
      </p:sp>
      <p:sp>
        <p:nvSpPr>
          <p:cNvPr id="174" name="Google Shape;174;p12"/>
          <p:cNvSpPr txBox="1">
            <a:spLocks noGrp="1"/>
          </p:cNvSpPr>
          <p:nvPr>
            <p:ph idx="1"/>
          </p:nvPr>
        </p:nvSpPr>
        <p:spPr>
          <a:xfrm>
            <a:off x="398586" y="1876856"/>
            <a:ext cx="5406067" cy="4300106"/>
          </a:xfrm>
          <a:prstGeom prst="rect">
            <a:avLst/>
          </a:prstGeom>
        </p:spPr>
        <p:txBody>
          <a:bodyPr spcFirstLastPara="1" vert="horz" lIns="0" tIns="45700" rIns="0" bIns="45700" rtlCol="0" anchor="t" anchorCtr="0">
            <a:noAutofit/>
          </a:bodyPr>
          <a:lstStyle/>
          <a:p>
            <a:pPr marL="0" indent="0">
              <a:lnSpc>
                <a:spcPct val="150000"/>
              </a:lnSpc>
              <a:buSzPts val="2000"/>
              <a:buNone/>
            </a:pPr>
            <a:r>
              <a:rPr lang="en-US" sz="2400" dirty="0">
                <a:ea typeface="+mn-lt"/>
                <a:cs typeface="+mn-lt"/>
              </a:rPr>
              <a:t>1. Understand the assignment.</a:t>
            </a:r>
            <a:endParaRPr lang="en-US" sz="2400" dirty="0">
              <a:cs typeface="Calibri" panose="020F0502020204030204"/>
            </a:endParaRPr>
          </a:p>
          <a:p>
            <a:pPr marL="0" indent="0">
              <a:lnSpc>
                <a:spcPct val="150000"/>
              </a:lnSpc>
              <a:buSzPts val="2000"/>
              <a:buNone/>
            </a:pPr>
            <a:r>
              <a:rPr lang="en-US" sz="2400" dirty="0">
                <a:ea typeface="+mn-lt"/>
                <a:cs typeface="+mn-lt"/>
              </a:rPr>
              <a:t>2. Evaluate how well the writing carries out the assignment. </a:t>
            </a:r>
            <a:endParaRPr lang="en-US" dirty="0">
              <a:cs typeface="Calibri" panose="020F0502020204030204"/>
            </a:endParaRPr>
          </a:p>
          <a:p>
            <a:pPr marL="0" indent="0">
              <a:lnSpc>
                <a:spcPct val="150000"/>
              </a:lnSpc>
              <a:buSzPts val="2000"/>
              <a:buNone/>
            </a:pPr>
            <a:r>
              <a:rPr lang="en-US" sz="2400" dirty="0">
                <a:ea typeface="+mn-lt"/>
                <a:cs typeface="+mn-lt"/>
              </a:rPr>
              <a:t>3. Evaluate assertions. </a:t>
            </a:r>
            <a:endParaRPr lang="en-US" dirty="0">
              <a:ea typeface="+mn-lt"/>
              <a:cs typeface="+mn-lt"/>
            </a:endParaRPr>
          </a:p>
          <a:p>
            <a:pPr marL="0" indent="0">
              <a:lnSpc>
                <a:spcPct val="150000"/>
              </a:lnSpc>
              <a:buSzPts val="2000"/>
              <a:buNone/>
            </a:pPr>
            <a:r>
              <a:rPr lang="en-US" sz="2400" dirty="0">
                <a:ea typeface="+mn-lt"/>
                <a:cs typeface="+mn-lt"/>
              </a:rPr>
              <a:t>4. Check facts. </a:t>
            </a:r>
            <a:endParaRPr lang="en-US" dirty="0">
              <a:cs typeface="Calibri" panose="020F0502020204030204"/>
            </a:endParaRPr>
          </a:p>
          <a:p>
            <a:pPr marL="0" indent="0">
              <a:lnSpc>
                <a:spcPct val="150000"/>
              </a:lnSpc>
              <a:spcBef>
                <a:spcPts val="0"/>
              </a:spcBef>
              <a:buSzPts val="2000"/>
              <a:buNone/>
            </a:pPr>
            <a:r>
              <a:rPr lang="en-US" sz="2400" dirty="0">
                <a:ea typeface="+mn-lt"/>
                <a:cs typeface="+mn-lt"/>
              </a:rPr>
              <a:t>5. Look for errors. </a:t>
            </a:r>
            <a:endParaRPr lang="en-US" dirty="0">
              <a:cs typeface="Calibri" panose="020F0502020204030204"/>
            </a:endParaRPr>
          </a:p>
        </p:txBody>
      </p:sp>
      <p:pic>
        <p:nvPicPr>
          <p:cNvPr id="2" name="Picture 2" descr="A picture containing text&#10;&#10;Description automatically generated">
            <a:extLst>
              <a:ext uri="{FF2B5EF4-FFF2-40B4-BE49-F238E27FC236}">
                <a16:creationId xmlns:a16="http://schemas.microsoft.com/office/drawing/2014/main" id="{A9EC79FA-E99A-A841-633D-98906E90B0A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852" r="2888"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35279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pic>
        <p:nvPicPr>
          <p:cNvPr id="187" name="Google Shape;187;p14"/>
          <p:cNvPicPr preferRelativeResize="0">
            <a:picLocks noGrp="1"/>
          </p:cNvPicPr>
          <p:nvPr>
            <p:ph sz="half" idx="2"/>
          </p:nvPr>
        </p:nvPicPr>
        <p:blipFill rotWithShape="1">
          <a:blip r:embed="rId3"/>
          <a:srcRect t="8942" b="6788"/>
          <a:stretch/>
        </p:blipFill>
        <p:spPr>
          <a:xfrm>
            <a:off x="-1" y="10"/>
            <a:ext cx="12192000" cy="6857990"/>
          </a:xfrm>
          <a:prstGeom prst="rect">
            <a:avLst/>
          </a:prstGeom>
          <a:noFill/>
        </p:spPr>
      </p:pic>
      <p:sp>
        <p:nvSpPr>
          <p:cNvPr id="19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5" name="Google Shape;185;p14"/>
          <p:cNvSpPr txBox="1">
            <a:spLocks noGrp="1"/>
          </p:cNvSpPr>
          <p:nvPr>
            <p:ph type="title"/>
          </p:nvPr>
        </p:nvSpPr>
        <p:spPr>
          <a:xfrm>
            <a:off x="709448" y="1913950"/>
            <a:ext cx="4204137" cy="1342754"/>
          </a:xfrm>
          <a:prstGeom prst="rect">
            <a:avLst/>
          </a:prstGeom>
        </p:spPr>
        <p:txBody>
          <a:bodyPr spcFirstLastPara="1" vert="horz" lIns="91440" tIns="45720" rIns="91440" bIns="45720" rtlCol="0" anchor="ctr" anchorCtr="0">
            <a:normAutofit/>
          </a:bodyPr>
          <a:lstStyle/>
          <a:p>
            <a:pPr marL="0" lvl="0" indent="0" algn="ctr">
              <a:spcAft>
                <a:spcPts val="0"/>
              </a:spcAft>
              <a:buClr>
                <a:srgbClr val="3F3F3F"/>
              </a:buClr>
              <a:buSzPts val="4800"/>
            </a:pPr>
            <a:r>
              <a:rPr lang="en-US" sz="3600"/>
              <a:t>Delivering the Evaluation</a:t>
            </a:r>
          </a:p>
        </p:txBody>
      </p:sp>
      <p:cxnSp>
        <p:nvCxnSpPr>
          <p:cNvPr id="194" name="Straight Connector 19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86" name="Google Shape;186;p14"/>
          <p:cNvSpPr txBox="1">
            <a:spLocks noGrp="1"/>
          </p:cNvSpPr>
          <p:nvPr>
            <p:ph sz="half" idx="1"/>
          </p:nvPr>
        </p:nvSpPr>
        <p:spPr>
          <a:xfrm>
            <a:off x="525516" y="3427342"/>
            <a:ext cx="5149867" cy="2610070"/>
          </a:xfrm>
          <a:prstGeom prst="rect">
            <a:avLst/>
          </a:prstGeom>
        </p:spPr>
        <p:txBody>
          <a:bodyPr spcFirstLastPara="1" vert="horz" lIns="91440" tIns="45720" rIns="91440" bIns="45720" rtlCol="0" anchor="ctr" anchorCtr="0">
            <a:normAutofit/>
          </a:bodyPr>
          <a:lstStyle/>
          <a:p>
            <a:pPr marL="91440" lvl="0">
              <a:lnSpc>
                <a:spcPct val="100000"/>
              </a:lnSpc>
              <a:spcBef>
                <a:spcPts val="0"/>
              </a:spcBef>
              <a:spcAft>
                <a:spcPts val="0"/>
              </a:spcAft>
              <a:buSzPts val="2000"/>
            </a:pPr>
            <a:r>
              <a:rPr lang="en-US" sz="2000" dirty="0"/>
              <a:t>Many authors, particularly those new to the writing process, see the written word as an extension of self.</a:t>
            </a:r>
            <a:endParaRPr lang="en-US" sz="2000">
              <a:cs typeface="Calibri" panose="020F0502020204030204"/>
            </a:endParaRPr>
          </a:p>
          <a:p>
            <a:pPr marL="91440">
              <a:lnSpc>
                <a:spcPct val="100000"/>
              </a:lnSpc>
              <a:spcBef>
                <a:spcPts val="1400"/>
              </a:spcBef>
              <a:buSzPts val="2000"/>
            </a:pPr>
            <a:r>
              <a:rPr lang="en-US" sz="2000" dirty="0"/>
              <a:t>Use strategies to be tactful and diplomatic. </a:t>
            </a:r>
            <a:endParaRPr lang="en-US" sz="2000">
              <a:cs typeface="Calibri" panose="020F0502020204030204"/>
            </a:endParaRPr>
          </a:p>
          <a:p>
            <a:pPr marL="91440" lvl="0">
              <a:lnSpc>
                <a:spcPct val="100000"/>
              </a:lnSpc>
              <a:spcBef>
                <a:spcPts val="1400"/>
              </a:spcBef>
              <a:spcAft>
                <a:spcPts val="0"/>
              </a:spcAft>
              <a:buSzPts val="2000"/>
            </a:pPr>
            <a:r>
              <a:rPr lang="en-US" sz="2000" dirty="0"/>
              <a:t>Avoid the use of the word “you” in your evaluation as it can put the recipient on the defensive</a:t>
            </a:r>
            <a:endParaRPr lang="en-US" sz="200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Google Shape;192;p15"/>
          <p:cNvSpPr txBox="1">
            <a:spLocks noGrp="1"/>
          </p:cNvSpPr>
          <p:nvPr>
            <p:ph type="title"/>
          </p:nvPr>
        </p:nvSpPr>
        <p:spPr>
          <a:xfrm>
            <a:off x="838201" y="365125"/>
            <a:ext cx="5251316" cy="1807305"/>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Activity</a:t>
            </a:r>
          </a:p>
        </p:txBody>
      </p:sp>
      <p:sp>
        <p:nvSpPr>
          <p:cNvPr id="193" name="Google Shape;193;p15"/>
          <p:cNvSpPr txBox="1">
            <a:spLocks noGrp="1"/>
          </p:cNvSpPr>
          <p:nvPr>
            <p:ph idx="1"/>
          </p:nvPr>
        </p:nvSpPr>
        <p:spPr>
          <a:xfrm>
            <a:off x="838200" y="1854605"/>
            <a:ext cx="5137390" cy="3843666"/>
          </a:xfrm>
          <a:prstGeom prst="rect">
            <a:avLst/>
          </a:prstGeom>
        </p:spPr>
        <p:txBody>
          <a:bodyPr spcFirstLastPara="1" vert="horz" lIns="0" tIns="45700" rIns="0" bIns="45700" rtlCol="0" anchor="t" anchorCtr="0">
            <a:noAutofit/>
          </a:bodyPr>
          <a:lstStyle/>
          <a:p>
            <a:pPr marL="91440" indent="-127000">
              <a:lnSpc>
                <a:spcPct val="150000"/>
              </a:lnSpc>
              <a:spcBef>
                <a:spcPts val="0"/>
              </a:spcBef>
              <a:spcAft>
                <a:spcPts val="600"/>
              </a:spcAft>
              <a:buSzPts val="2000"/>
              <a:buChar char=" "/>
            </a:pPr>
            <a:r>
              <a:rPr lang="en-US" dirty="0"/>
              <a:t>Select a piece of writing from a Web site, book, newspaper, or magazine. Imagine that you are editing it half its original length. Share the article and your revised copy with your classmates. </a:t>
            </a:r>
            <a:endParaRPr lang="en-US">
              <a:cs typeface="Calibri"/>
            </a:endParaRPr>
          </a:p>
        </p:txBody>
      </p:sp>
      <p:pic>
        <p:nvPicPr>
          <p:cNvPr id="195" name="Picture 194" descr="Person writing on a notepad">
            <a:extLst>
              <a:ext uri="{FF2B5EF4-FFF2-40B4-BE49-F238E27FC236}">
                <a16:creationId xmlns:a16="http://schemas.microsoft.com/office/drawing/2014/main" id="{DF3D89D8-6030-2818-8A6B-EFFB85A32BF8}"/>
              </a:ext>
            </a:extLst>
          </p:cNvPr>
          <p:cNvPicPr>
            <a:picLocks noChangeAspect="1"/>
          </p:cNvPicPr>
          <p:nvPr/>
        </p:nvPicPr>
        <p:blipFill rotWithShape="1">
          <a:blip r:embed="rId3"/>
          <a:srcRect l="18361" r="12646" b="-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Freeform: Shape 7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Freeform: Shape 7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Google Shape;198;p16"/>
          <p:cNvSpPr txBox="1">
            <a:spLocks noGrp="1"/>
          </p:cNvSpPr>
          <p:nvPr>
            <p:ph type="title"/>
          </p:nvPr>
        </p:nvSpPr>
        <p:spPr>
          <a:xfrm>
            <a:off x="371094" y="1161288"/>
            <a:ext cx="3438144" cy="1239012"/>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3F3F3F"/>
              </a:buClr>
              <a:buSzPts val="4800"/>
              <a:buFont typeface="Calibri"/>
              <a:buNone/>
            </a:pPr>
            <a:r>
              <a:rPr lang="en-US" sz="2800"/>
              <a:t>5. Proofreading and Design Evaluation </a:t>
            </a:r>
          </a:p>
        </p:txBody>
      </p:sp>
      <p:sp>
        <p:nvSpPr>
          <p:cNvPr id="82" name="Rectangle 8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Google Shape;199;p16"/>
          <p:cNvSpPr txBox="1">
            <a:spLocks noGrp="1"/>
          </p:cNvSpPr>
          <p:nvPr>
            <p:ph idx="1"/>
          </p:nvPr>
        </p:nvSpPr>
        <p:spPr>
          <a:xfrm>
            <a:off x="400401" y="2718054"/>
            <a:ext cx="4044599" cy="3207258"/>
          </a:xfrm>
          <a:prstGeom prst="rect">
            <a:avLst/>
          </a:prstGeom>
        </p:spPr>
        <p:txBody>
          <a:bodyPr spcFirstLastPara="1" vert="horz" lIns="0" tIns="45700" rIns="0" bIns="45700" rtlCol="0" anchor="t" anchorCtr="0">
            <a:noAutofit/>
          </a:bodyPr>
          <a:lstStyle/>
          <a:p>
            <a:pPr marL="421640" indent="-457200" rtl="0">
              <a:lnSpc>
                <a:spcPct val="100000"/>
              </a:lnSpc>
              <a:spcBef>
                <a:spcPts val="0"/>
              </a:spcBef>
              <a:spcAft>
                <a:spcPts val="0"/>
              </a:spcAft>
              <a:buSzPts val="2000"/>
              <a:buFont typeface="Courier New" panose="020B0604020202020204" pitchFamily="34" charset="0"/>
              <a:buChar char="o"/>
            </a:pPr>
            <a:r>
              <a:rPr lang="en-US" sz="2000" dirty="0"/>
              <a:t>Proofreading</a:t>
            </a:r>
            <a:endParaRPr lang="en-US" sz="2000" dirty="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Design Evaluation </a:t>
            </a:r>
            <a:endParaRPr lang="en-US" sz="2000" dirty="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Framing </a:t>
            </a:r>
            <a:endParaRPr lang="en-US" sz="2000" dirty="0">
              <a:cs typeface="Calibri" panose="020F0502020204030204"/>
            </a:endParaRPr>
          </a:p>
          <a:p>
            <a:pPr marL="421640" indent="-457200" rtl="0">
              <a:lnSpc>
                <a:spcPct val="100000"/>
              </a:lnSpc>
              <a:spcBef>
                <a:spcPts val="1400"/>
              </a:spcBef>
              <a:spcAft>
                <a:spcPts val="0"/>
              </a:spcAft>
              <a:buSzPts val="2000"/>
              <a:buFont typeface="Courier New" panose="020B0604020202020204" pitchFamily="34" charset="0"/>
              <a:buChar char="o"/>
            </a:pPr>
            <a:r>
              <a:rPr lang="en-US" sz="2000" dirty="0"/>
              <a:t>Typefaces</a:t>
            </a:r>
            <a:endParaRPr lang="en-US" sz="2000" dirty="0">
              <a:cs typeface="Calibri" panose="020F0502020204030204"/>
            </a:endParaRPr>
          </a:p>
          <a:p>
            <a:pPr marL="421640" indent="-457200" rtl="0">
              <a:lnSpc>
                <a:spcPct val="100000"/>
              </a:lnSpc>
              <a:spcBef>
                <a:spcPts val="1400"/>
              </a:spcBef>
              <a:spcAft>
                <a:spcPts val="0"/>
              </a:spcAft>
              <a:buSzPts val="2000"/>
              <a:buFont typeface="Courier New" panose="020B0604020202020204" pitchFamily="34" charset="0"/>
              <a:buChar char="o"/>
            </a:pPr>
            <a:r>
              <a:rPr lang="en-US" sz="2000" dirty="0"/>
              <a:t>Paragraphs</a:t>
            </a:r>
            <a:endParaRPr lang="en-US" sz="2000" dirty="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Visual Aids </a:t>
            </a:r>
            <a:endParaRPr lang="en-US" sz="2000" dirty="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Designing Interactive Documents </a:t>
            </a:r>
            <a:endParaRPr lang="en-US" sz="2000" dirty="0">
              <a:cs typeface="Calibri" panose="020F0502020204030204"/>
            </a:endParaRPr>
          </a:p>
        </p:txBody>
      </p:sp>
      <p:pic>
        <p:nvPicPr>
          <p:cNvPr id="2" name="Picture 2">
            <a:extLst>
              <a:ext uri="{FF2B5EF4-FFF2-40B4-BE49-F238E27FC236}">
                <a16:creationId xmlns:a16="http://schemas.microsoft.com/office/drawing/2014/main" id="{413E27F1-1C3A-F9F0-79F2-D2340E02F6C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01184" y="1186377"/>
            <a:ext cx="6922008" cy="4585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83">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Freeform: Shape 85">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Google Shape;204;p17"/>
          <p:cNvSpPr txBox="1">
            <a:spLocks noGrp="1"/>
          </p:cNvSpPr>
          <p:nvPr>
            <p:ph type="title"/>
          </p:nvPr>
        </p:nvSpPr>
        <p:spPr>
          <a:xfrm>
            <a:off x="838200" y="253397"/>
            <a:ext cx="10515600" cy="127323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KEY TAKEAWAY</a:t>
            </a:r>
          </a:p>
        </p:txBody>
      </p:sp>
      <p:sp>
        <p:nvSpPr>
          <p:cNvPr id="88" name="Rectangle 8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 name="Google Shape;205;p17"/>
          <p:cNvSpPr txBox="1">
            <a:spLocks noGrp="1"/>
          </p:cNvSpPr>
          <p:nvPr>
            <p:ph idx="1"/>
          </p:nvPr>
        </p:nvSpPr>
        <p:spPr>
          <a:xfrm>
            <a:off x="838200" y="2478024"/>
            <a:ext cx="10515600" cy="3694176"/>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2200"/>
              <a:t>The four main categories—content, organization, style, and readability—provide a template for general revision. </a:t>
            </a:r>
          </a:p>
          <a:p>
            <a:pPr marL="457200" lvl="0" indent="-457200" rtl="0">
              <a:spcBef>
                <a:spcPts val="1400"/>
              </a:spcBef>
              <a:spcAft>
                <a:spcPts val="0"/>
              </a:spcAft>
              <a:buSzPts val="2000"/>
              <a:buFont typeface="Calibri"/>
              <a:buAutoNum type="arabicPeriod"/>
            </a:pPr>
            <a:r>
              <a:rPr lang="en-US" sz="2200"/>
              <a:t>By revising for format, facts, names, spelling, punctuation, and grammar, you can increase your chances of correcting many common errors in your writing. </a:t>
            </a:r>
          </a:p>
          <a:p>
            <a:pPr marL="457200" lvl="0" indent="-457200" rtl="0">
              <a:spcBef>
                <a:spcPts val="1400"/>
              </a:spcBef>
              <a:spcAft>
                <a:spcPts val="0"/>
              </a:spcAft>
              <a:buSzPts val="2000"/>
              <a:buFont typeface="Calibri"/>
              <a:buAutoNum type="arabicPeriod"/>
            </a:pPr>
            <a:r>
              <a:rPr lang="en-US" sz="2200"/>
              <a:t>Revising for style can increase a document’s clarity, conciseness, and professionalism. </a:t>
            </a:r>
          </a:p>
          <a:p>
            <a:pPr marL="457200" lvl="0" indent="-457200" rtl="0">
              <a:spcBef>
                <a:spcPts val="1400"/>
              </a:spcBef>
              <a:spcAft>
                <a:spcPts val="0"/>
              </a:spcAft>
              <a:buSzPts val="2000"/>
              <a:buFont typeface="Calibri"/>
              <a:buAutoNum type="arabicPeriod"/>
            </a:pPr>
            <a:r>
              <a:rPr lang="en-US" sz="2200"/>
              <a:t>When evaluating the work of others, make sure you understand the assignment, evaluate how well the writing carries out the assignment, evaluate assertions, check facts, and watch for errors. Deliver your evaluation with tact and diplomacy. </a:t>
            </a:r>
          </a:p>
          <a:p>
            <a:pPr marL="457200" lvl="0" indent="-457200" rtl="0">
              <a:spcBef>
                <a:spcPts val="1400"/>
              </a:spcBef>
              <a:spcAft>
                <a:spcPts val="0"/>
              </a:spcAft>
              <a:buSzPts val="2000"/>
              <a:buFont typeface="Calibri"/>
              <a:buAutoNum type="arabicPeriod"/>
            </a:pPr>
            <a:r>
              <a:rPr lang="en-US" sz="2200"/>
              <a:t>Proofreading and design put the finishing touches on a completed document. </a:t>
            </a:r>
          </a:p>
          <a:p>
            <a:pPr marL="457200" lvl="0" indent="-330200" rtl="0">
              <a:spcBef>
                <a:spcPts val="1400"/>
              </a:spcBef>
              <a:spcAft>
                <a:spcPts val="0"/>
              </a:spcAft>
              <a:buSzPts val="2000"/>
              <a:buFont typeface="Calibri"/>
              <a:buNone/>
            </a:pPr>
            <a:endParaRPr lang="en-US" sz="2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Google Shape;112;p2"/>
          <p:cNvSpPr txBox="1">
            <a:spLocks noGrp="1"/>
          </p:cNvSpPr>
          <p:nvPr>
            <p:ph type="title"/>
          </p:nvPr>
        </p:nvSpPr>
        <p:spPr>
          <a:xfrm>
            <a:off x="640080" y="325369"/>
            <a:ext cx="4368602" cy="19568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5400" b="1"/>
              <a:t>Chapter outlines</a:t>
            </a:r>
            <a:endParaRPr lang="en-US" sz="5400"/>
          </a:p>
        </p:txBody>
      </p:sp>
      <p:sp>
        <p:nvSpPr>
          <p:cNvPr id="1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Google Shape;113;p2"/>
          <p:cNvSpPr txBox="1">
            <a:spLocks noGrp="1"/>
          </p:cNvSpPr>
          <p:nvPr>
            <p:ph idx="1"/>
          </p:nvPr>
        </p:nvSpPr>
        <p:spPr>
          <a:xfrm>
            <a:off x="640080" y="2872899"/>
            <a:ext cx="4243589" cy="3320668"/>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2200"/>
              <a:t>General Revision Points to Consider</a:t>
            </a:r>
          </a:p>
          <a:p>
            <a:pPr marL="457200" lvl="0" indent="-457200" rtl="0">
              <a:spcBef>
                <a:spcPts val="1400"/>
              </a:spcBef>
              <a:spcAft>
                <a:spcPts val="0"/>
              </a:spcAft>
              <a:buSzPts val="2000"/>
              <a:buFont typeface="Calibri"/>
              <a:buAutoNum type="arabicPeriod"/>
            </a:pPr>
            <a:r>
              <a:rPr lang="en-US" sz="2200"/>
              <a:t>Specific Revision Points to Consider</a:t>
            </a:r>
          </a:p>
          <a:p>
            <a:pPr marL="457200" lvl="0" indent="-457200" rtl="0">
              <a:spcBef>
                <a:spcPts val="1400"/>
              </a:spcBef>
              <a:spcAft>
                <a:spcPts val="0"/>
              </a:spcAft>
              <a:buSzPts val="2000"/>
              <a:buFont typeface="Calibri"/>
              <a:buAutoNum type="arabicPeriod"/>
            </a:pPr>
            <a:r>
              <a:rPr lang="en-US" sz="2200"/>
              <a:t>Style Revisions  </a:t>
            </a:r>
          </a:p>
          <a:p>
            <a:pPr marL="457200" lvl="0" indent="-457200" rtl="0">
              <a:spcBef>
                <a:spcPts val="1400"/>
              </a:spcBef>
              <a:spcAft>
                <a:spcPts val="0"/>
              </a:spcAft>
              <a:buSzPts val="2000"/>
              <a:buFont typeface="Calibri"/>
              <a:buAutoNum type="arabicPeriod"/>
            </a:pPr>
            <a:r>
              <a:rPr lang="en-US" sz="2200"/>
              <a:t>Evaluating the Work of Others </a:t>
            </a:r>
          </a:p>
          <a:p>
            <a:pPr marL="457200" lvl="0" indent="-457200" rtl="0">
              <a:spcBef>
                <a:spcPts val="1400"/>
              </a:spcBef>
              <a:spcAft>
                <a:spcPts val="0"/>
              </a:spcAft>
              <a:buSzPts val="2000"/>
              <a:buFont typeface="Calibri"/>
              <a:buAutoNum type="arabicPeriod"/>
            </a:pPr>
            <a:r>
              <a:rPr lang="en-US" sz="2200"/>
              <a:t>Proofreading and Design Evaluation </a:t>
            </a:r>
          </a:p>
        </p:txBody>
      </p:sp>
      <p:pic>
        <p:nvPicPr>
          <p:cNvPr id="115" name="Picture 114" descr="Different coloured organisers">
            <a:extLst>
              <a:ext uri="{FF2B5EF4-FFF2-40B4-BE49-F238E27FC236}">
                <a16:creationId xmlns:a16="http://schemas.microsoft.com/office/drawing/2014/main" id="{095ED76C-48DC-4F87-C170-EC7A423BC21F}"/>
              </a:ext>
            </a:extLst>
          </p:cNvPr>
          <p:cNvPicPr>
            <a:picLocks noChangeAspect="1"/>
          </p:cNvPicPr>
          <p:nvPr/>
        </p:nvPicPr>
        <p:blipFill rotWithShape="1">
          <a:blip r:embed="rId3"/>
          <a:srcRect l="19868" r="19450"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Google Shape;210;p18"/>
          <p:cNvSpPr txBox="1">
            <a:spLocks noGrp="1"/>
          </p:cNvSpPr>
          <p:nvPr>
            <p:ph type="title"/>
          </p:nvPr>
        </p:nvSpPr>
        <p:spPr>
          <a:xfrm>
            <a:off x="841248" y="426720"/>
            <a:ext cx="10506456" cy="19191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6000"/>
              <a:t>EXERCISES </a:t>
            </a:r>
          </a:p>
        </p:txBody>
      </p:sp>
      <p:sp>
        <p:nvSpPr>
          <p:cNvPr id="90" name="Rectangle 8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 name="Rectangle 9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1" name="Google Shape;211;p18"/>
          <p:cNvSpPr txBox="1">
            <a:spLocks noGrp="1"/>
          </p:cNvSpPr>
          <p:nvPr>
            <p:ph idx="1"/>
          </p:nvPr>
        </p:nvSpPr>
        <p:spPr>
          <a:xfrm>
            <a:off x="841248" y="3337269"/>
            <a:ext cx="10509504" cy="2905686"/>
          </a:xfrm>
          <a:prstGeom prst="rect">
            <a:avLst/>
          </a:prstGeom>
        </p:spPr>
        <p:txBody>
          <a:bodyPr spcFirstLastPara="1" vert="horz" lIns="0" tIns="45700" rIns="0" bIns="45700" rtlCol="0" anchor="t" anchorCtr="0">
            <a:normAutofit lnSpcReduction="10000"/>
          </a:bodyPr>
          <a:lstStyle/>
          <a:p>
            <a:pPr marL="457200" lvl="0" indent="-457200" rtl="0">
              <a:spcBef>
                <a:spcPts val="1400"/>
              </a:spcBef>
              <a:spcAft>
                <a:spcPts val="0"/>
              </a:spcAft>
              <a:buSzPts val="2000"/>
              <a:buFont typeface="Calibri"/>
              <a:buAutoNum type="arabicPeriod"/>
            </a:pPr>
            <a:r>
              <a:rPr lang="en-US" sz="2400" dirty="0"/>
              <a:t>Find an example of an error in a published document and share it with classmates.</a:t>
            </a:r>
            <a:endParaRPr lang="en-US" sz="2400" dirty="0">
              <a:cs typeface="Calibri"/>
            </a:endParaRPr>
          </a:p>
          <a:p>
            <a:pPr marL="457200" indent="-457200">
              <a:spcBef>
                <a:spcPts val="1400"/>
              </a:spcBef>
              <a:buSzPts val="2000"/>
              <a:buFont typeface="Calibri"/>
              <a:buAutoNum type="arabicPeriod"/>
            </a:pPr>
            <a:r>
              <a:rPr lang="en-US" sz="2400" dirty="0"/>
              <a:t>Find an example of a good example of effective business writing, review it, and share it with your classmates. </a:t>
            </a:r>
            <a:endParaRPr lang="en-US" sz="2400" dirty="0">
              <a:cs typeface="Calibri"/>
            </a:endParaRPr>
          </a:p>
          <a:p>
            <a:pPr marL="457200" indent="-457200">
              <a:spcBef>
                <a:spcPts val="1400"/>
              </a:spcBef>
              <a:buSzPts val="2000"/>
              <a:buFont typeface="Calibri"/>
              <a:buAutoNum type="arabicPeriod"/>
            </a:pPr>
            <a:r>
              <a:rPr lang="en-US" sz="2400" dirty="0"/>
              <a:t>With a writing assignment in draft form from your class, swap with a classmate and review the spelling, grammar, and punctuation, using proofreading marks where applicable.  </a:t>
            </a:r>
            <a:endParaRPr lang="en-US" sz="2400" dirty="0">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926AC-EBF7-C543-F4AA-F5ADC7C4919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Q&amp;A</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2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118;p3"/>
          <p:cNvSpPr txBox="1">
            <a:spLocks noGrp="1"/>
          </p:cNvSpPr>
          <p:nvPr>
            <p:ph type="title"/>
          </p:nvPr>
        </p:nvSpPr>
        <p:spPr>
          <a:xfrm>
            <a:off x="841248" y="548640"/>
            <a:ext cx="3600860" cy="543153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5400" b="1"/>
              <a:t>LEARNING OBJECTIVES</a:t>
            </a:r>
            <a:endParaRPr lang="en-US" sz="5400"/>
          </a:p>
        </p:txBody>
      </p:sp>
      <p:sp>
        <p:nvSpPr>
          <p:cNvPr id="1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Google Shape;119;p3"/>
          <p:cNvSpPr txBox="1">
            <a:spLocks noGrp="1"/>
          </p:cNvSpPr>
          <p:nvPr>
            <p:ph idx="1"/>
          </p:nvPr>
        </p:nvSpPr>
        <p:spPr>
          <a:xfrm>
            <a:off x="5126418" y="552091"/>
            <a:ext cx="6224335" cy="5431536"/>
          </a:xfrm>
          <a:prstGeom prst="rect">
            <a:avLst/>
          </a:prstGeom>
        </p:spPr>
        <p:txBody>
          <a:bodyPr spcFirstLastPara="1" lIns="0" tIns="45700" rIns="0" bIns="45700" anchor="ctr" anchorCtr="0">
            <a:normAutofit/>
          </a:bodyPr>
          <a:lstStyle/>
          <a:p>
            <a:pPr marL="91440" lvl="0" indent="-127000" rtl="0">
              <a:spcBef>
                <a:spcPts val="0"/>
              </a:spcBef>
              <a:spcAft>
                <a:spcPts val="0"/>
              </a:spcAft>
              <a:buSzPts val="2000"/>
              <a:buChar char=" "/>
            </a:pPr>
            <a:r>
              <a:rPr lang="en-US" sz="2000" b="1"/>
              <a:t>By the end of this section, you will be able to:</a:t>
            </a:r>
            <a:endParaRPr lang="en-US" sz="2000"/>
          </a:p>
          <a:p>
            <a:pPr marL="91440" lvl="0" indent="-127000" rtl="0">
              <a:spcBef>
                <a:spcPts val="1400"/>
              </a:spcBef>
              <a:spcAft>
                <a:spcPts val="0"/>
              </a:spcAft>
              <a:buSzPts val="2000"/>
              <a:buChar char=" "/>
            </a:pPr>
            <a:r>
              <a:rPr lang="en-US" sz="2000"/>
              <a:t>1. Discuss the process of revision </a:t>
            </a:r>
          </a:p>
          <a:p>
            <a:pPr marL="91440" lvl="0" indent="-127000" rtl="0">
              <a:spcBef>
                <a:spcPts val="1400"/>
              </a:spcBef>
              <a:spcAft>
                <a:spcPts val="0"/>
              </a:spcAft>
              <a:buSzPts val="2000"/>
              <a:buChar char=" "/>
            </a:pPr>
            <a:r>
              <a:rPr lang="en-US" sz="2000"/>
              <a:t>2. List three general elements of every document that require revision</a:t>
            </a:r>
          </a:p>
          <a:p>
            <a:pPr marL="91440" lvl="0" indent="-127000" rtl="0">
              <a:spcBef>
                <a:spcPts val="1400"/>
              </a:spcBef>
              <a:spcAft>
                <a:spcPts val="0"/>
              </a:spcAft>
              <a:buSzPts val="2000"/>
              <a:buChar char=" "/>
            </a:pPr>
            <a:r>
              <a:rPr lang="en-US" sz="2000"/>
              <a:t>3. List six specific elements of every document to check for revision </a:t>
            </a:r>
          </a:p>
          <a:p>
            <a:pPr marL="91440" lvl="0" indent="-127000" rtl="0">
              <a:spcBef>
                <a:spcPts val="1400"/>
              </a:spcBef>
              <a:spcAft>
                <a:spcPts val="0"/>
              </a:spcAft>
              <a:buSzPts val="2000"/>
              <a:buChar char=" "/>
            </a:pPr>
            <a:r>
              <a:rPr lang="en-US" sz="2000"/>
              <a:t>4. Discuss and demonstrate the use of twelve points to consider for style revisions.</a:t>
            </a:r>
          </a:p>
          <a:p>
            <a:pPr marL="91440" lvl="0" indent="-127000" rtl="0">
              <a:spcBef>
                <a:spcPts val="1400"/>
              </a:spcBef>
              <a:spcAft>
                <a:spcPts val="0"/>
              </a:spcAft>
              <a:buSzPts val="2000"/>
              <a:buChar char=" "/>
            </a:pPr>
            <a:r>
              <a:rPr lang="en-US" sz="2000"/>
              <a:t>5. Describe five elements of critical analysis to use in evaluating someone else’s writing. </a:t>
            </a:r>
          </a:p>
          <a:p>
            <a:pPr marL="91440" lvl="0" indent="-127000" rtl="0">
              <a:spcBef>
                <a:spcPts val="1400"/>
              </a:spcBef>
              <a:spcAft>
                <a:spcPts val="0"/>
              </a:spcAft>
              <a:buSzPts val="2000"/>
              <a:buChar char=" "/>
            </a:pPr>
            <a:r>
              <a:rPr lang="en-US" sz="2000"/>
              <a:t>6. Demonstrate how to deliver an evaluation constructively and respectfully. </a:t>
            </a:r>
          </a:p>
          <a:p>
            <a:pPr marL="91440" lvl="0" indent="-127000" rtl="0">
              <a:spcBef>
                <a:spcPts val="1400"/>
              </a:spcBef>
              <a:spcAft>
                <a:spcPts val="0"/>
              </a:spcAft>
              <a:buSzPts val="2000"/>
              <a:buChar char=" "/>
            </a:pPr>
            <a:r>
              <a:rPr lang="en-US" sz="2000"/>
              <a:t>7. Understand the difference between revising and proofreading, and how to use proofreading marks.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723" y="405428"/>
            <a:ext cx="10515600" cy="971306"/>
          </a:xfrm>
        </p:spPr>
        <p:txBody>
          <a:bodyPr/>
          <a:lstStyle/>
          <a:p>
            <a:r>
              <a:rPr lang="en-US" b="1" dirty="0"/>
              <a:t>What is Professional Writing?</a:t>
            </a:r>
          </a:p>
        </p:txBody>
      </p:sp>
      <p:pic>
        <p:nvPicPr>
          <p:cNvPr id="6" name="Picture 5"/>
          <p:cNvPicPr>
            <a:picLocks noChangeAspect="1"/>
          </p:cNvPicPr>
          <p:nvPr/>
        </p:nvPicPr>
        <p:blipFill>
          <a:blip r:embed="rId3"/>
          <a:stretch>
            <a:fillRect/>
          </a:stretch>
        </p:blipFill>
        <p:spPr>
          <a:xfrm>
            <a:off x="1058767" y="1472873"/>
            <a:ext cx="9679572" cy="5244450"/>
          </a:xfrm>
          <a:prstGeom prst="rect">
            <a:avLst/>
          </a:prstGeom>
        </p:spPr>
      </p:pic>
    </p:spTree>
    <p:extLst>
      <p:ext uri="{BB962C8B-B14F-4D97-AF65-F5344CB8AC3E}">
        <p14:creationId xmlns:p14="http://schemas.microsoft.com/office/powerpoint/2010/main" val="918985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9"/>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1" name="Google Shape;131;p5"/>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dirty="0"/>
              <a:t>Introduction</a:t>
            </a:r>
          </a:p>
        </p:txBody>
      </p:sp>
      <p:sp>
        <p:nvSpPr>
          <p:cNvPr id="130" name="Google Shape;130;p5"/>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91440" lvl="0" indent="-127000" rtl="0">
              <a:lnSpc>
                <a:spcPct val="150000"/>
              </a:lnSpc>
              <a:spcBef>
                <a:spcPts val="0"/>
              </a:spcBef>
              <a:spcAft>
                <a:spcPts val="0"/>
              </a:spcAft>
              <a:buSzPts val="2000"/>
              <a:buFont typeface="Noto Sans Symbols"/>
              <a:buChar char="❖"/>
            </a:pPr>
            <a:r>
              <a:rPr lang="en-US" sz="2000" dirty="0"/>
              <a:t>In every career, industry, and profession, today’s business climate is a results-oriented environment. </a:t>
            </a:r>
            <a:endParaRPr lang="en-US" dirty="0"/>
          </a:p>
          <a:p>
            <a:pPr marL="91440" lvl="0" indent="-127000" rtl="0">
              <a:lnSpc>
                <a:spcPct val="150000"/>
              </a:lnSpc>
              <a:spcBef>
                <a:spcPts val="1400"/>
              </a:spcBef>
              <a:spcAft>
                <a:spcPts val="0"/>
              </a:spcAft>
              <a:buSzPts val="2000"/>
              <a:buFont typeface="Noto Sans Symbols"/>
              <a:buChar char="❖"/>
            </a:pPr>
            <a:r>
              <a:rPr lang="en-US" sz="2000" dirty="0"/>
              <a:t>Regardless of what you write, there exists the possibility, even probability, that misunderstandings and miscommunications can and will occur. </a:t>
            </a:r>
            <a:endParaRPr lang="en-US" sz="2000" dirty="0">
              <a:cs typeface="Calibri" panose="020F0502020204030204"/>
            </a:endParaRPr>
          </a:p>
        </p:txBody>
      </p:sp>
      <p:pic>
        <p:nvPicPr>
          <p:cNvPr id="2" name="Picture 1"/>
          <p:cNvPicPr>
            <a:picLocks noChangeAspect="1"/>
          </p:cNvPicPr>
          <p:nvPr/>
        </p:nvPicPr>
        <p:blipFill>
          <a:blip r:embed="rId3"/>
          <a:stretch>
            <a:fillRect/>
          </a:stretch>
        </p:blipFill>
        <p:spPr>
          <a:xfrm>
            <a:off x="1199739" y="4535093"/>
            <a:ext cx="3267441" cy="2174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263929" y="1132348"/>
            <a:ext cx="9966779" cy="5513538"/>
          </a:xfrm>
          <a:prstGeom prst="rect">
            <a:avLst/>
          </a:prstGeom>
        </p:spPr>
      </p:pic>
      <p:sp>
        <p:nvSpPr>
          <p:cNvPr id="5" name="Title 1"/>
          <p:cNvSpPr>
            <a:spLocks noGrp="1"/>
          </p:cNvSpPr>
          <p:nvPr>
            <p:ph type="title"/>
          </p:nvPr>
        </p:nvSpPr>
        <p:spPr>
          <a:xfrm>
            <a:off x="1154723" y="135798"/>
            <a:ext cx="10515600" cy="971306"/>
          </a:xfrm>
        </p:spPr>
        <p:txBody>
          <a:bodyPr/>
          <a:lstStyle/>
          <a:p>
            <a:pPr algn="ctr"/>
            <a:r>
              <a:rPr lang="en-US" dirty="0"/>
              <a:t>Difference of Writing types</a:t>
            </a:r>
          </a:p>
        </p:txBody>
      </p:sp>
    </p:spTree>
    <p:extLst>
      <p:ext uri="{BB962C8B-B14F-4D97-AF65-F5344CB8AC3E}">
        <p14:creationId xmlns:p14="http://schemas.microsoft.com/office/powerpoint/2010/main" val="2888190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1. General Revision Points to Consider</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91440" indent="-127000">
              <a:spcBef>
                <a:spcPts val="0"/>
              </a:spcBef>
              <a:buSzPts val="2000"/>
              <a:buFont typeface="Noto Sans Symbols"/>
              <a:buChar char="❖"/>
            </a:pPr>
            <a:r>
              <a:rPr lang="en-US" dirty="0"/>
              <a:t>Evaluate Content </a:t>
            </a:r>
            <a:endParaRPr lang="en-US" dirty="0">
              <a:cs typeface="Calibri"/>
            </a:endParaRPr>
          </a:p>
          <a:p>
            <a:pPr marL="91440" indent="-127000">
              <a:spcBef>
                <a:spcPts val="1400"/>
              </a:spcBef>
              <a:buSzPts val="2000"/>
              <a:buFont typeface="Noto Sans Symbols"/>
              <a:buChar char="❖"/>
            </a:pPr>
            <a:r>
              <a:rPr lang="en-US" dirty="0"/>
              <a:t>Evaluate Organization </a:t>
            </a:r>
            <a:endParaRPr lang="en-US" dirty="0">
              <a:cs typeface="Calibri"/>
            </a:endParaRPr>
          </a:p>
          <a:p>
            <a:pPr marL="91440" lvl="0" indent="-127000" rtl="0">
              <a:spcBef>
                <a:spcPts val="1400"/>
              </a:spcBef>
              <a:spcAft>
                <a:spcPts val="0"/>
              </a:spcAft>
              <a:buSzPts val="2000"/>
              <a:buFont typeface="Noto Sans Symbols"/>
              <a:buChar char="❖"/>
            </a:pPr>
            <a:r>
              <a:rPr lang="en-US" dirty="0"/>
              <a:t>Evaluate Style</a:t>
            </a:r>
            <a:endParaRPr lang="en-US" dirty="0">
              <a:cs typeface="Calibri"/>
            </a:endParaRPr>
          </a:p>
          <a:p>
            <a:pPr marL="91440" lvl="0" indent="-127000" rtl="0">
              <a:spcBef>
                <a:spcPts val="1400"/>
              </a:spcBef>
              <a:spcAft>
                <a:spcPts val="0"/>
              </a:spcAft>
              <a:buSzPts val="2000"/>
              <a:buFont typeface="Noto Sans Symbols"/>
              <a:buChar char="❖"/>
            </a:pPr>
            <a:r>
              <a:rPr lang="en-US" dirty="0"/>
              <a:t>Evaluate Readability</a:t>
            </a:r>
            <a:endParaRPr lang="en-US" dirty="0">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6A8C8BD-71C3-4C0F-57ED-D68F5E21B87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732" r="150" b="-1"/>
          <a:stretch/>
        </p:blipFill>
        <p:spPr>
          <a:xfrm>
            <a:off x="2522356" y="10"/>
            <a:ext cx="9669642" cy="6857990"/>
          </a:xfrm>
          <a:prstGeom prst="rect">
            <a:avLst/>
          </a:prstGeom>
        </p:spPr>
      </p:pic>
      <p:sp>
        <p:nvSpPr>
          <p:cNvPr id="86" name="Rectangle 8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Google Shape;142;p7"/>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43" name="Google Shape;143;p7"/>
          <p:cNvSpPr txBox="1">
            <a:spLocks noGrp="1"/>
          </p:cNvSpPr>
          <p:nvPr>
            <p:ph idx="1"/>
          </p:nvPr>
        </p:nvSpPr>
        <p:spPr>
          <a:xfrm>
            <a:off x="838200" y="2434201"/>
            <a:ext cx="2815959" cy="3742762"/>
          </a:xfrm>
          <a:prstGeom prst="rect">
            <a:avLst/>
          </a:prstGeom>
        </p:spPr>
        <p:txBody>
          <a:bodyPr spcFirstLastPara="1" vert="horz" lIns="0" tIns="45700" rIns="0" bIns="45700" rtlCol="0" anchor="t" anchorCtr="0">
            <a:normAutofit/>
          </a:bodyPr>
          <a:lstStyle/>
          <a:p>
            <a:pPr marL="91440" lvl="0" indent="-127000" rtl="0">
              <a:lnSpc>
                <a:spcPct val="150000"/>
              </a:lnSpc>
              <a:spcBef>
                <a:spcPts val="0"/>
              </a:spcBef>
              <a:spcAft>
                <a:spcPts val="600"/>
              </a:spcAft>
              <a:buSzPts val="2000"/>
              <a:buChar char=" "/>
            </a:pPr>
            <a:r>
              <a:rPr lang="en-US" sz="2000" dirty="0"/>
              <a:t>Find a particularly good example of writing according to the above criteria. Review it and share it with your classmates.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48" name="Google Shape;148;p8"/>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2. Specific Revision Points to Consider </a:t>
            </a:r>
          </a:p>
        </p:txBody>
      </p:sp>
      <p:sp>
        <p:nvSpPr>
          <p:cNvPr id="149" name="Google Shape;149;p8"/>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457200" indent="-457200">
              <a:spcBef>
                <a:spcPts val="0"/>
              </a:spcBef>
              <a:buSzPts val="2000"/>
              <a:buFont typeface="Calibri"/>
              <a:buAutoNum type="arabicPeriod"/>
            </a:pPr>
            <a:r>
              <a:rPr lang="en-US" dirty="0"/>
              <a:t>Format    </a:t>
            </a:r>
            <a:endParaRPr lang="en-US" dirty="0">
              <a:cs typeface="Calibri"/>
            </a:endParaRPr>
          </a:p>
          <a:p>
            <a:pPr marL="457200" indent="-457200">
              <a:spcBef>
                <a:spcPts val="1400"/>
              </a:spcBef>
              <a:buSzPts val="2000"/>
              <a:buFont typeface="Calibri"/>
              <a:buAutoNum type="arabicPeriod"/>
            </a:pPr>
            <a:r>
              <a:rPr lang="en-US" dirty="0"/>
              <a:t>Facts </a:t>
            </a:r>
            <a:endParaRPr lang="en-US" dirty="0">
              <a:cs typeface="Calibri"/>
            </a:endParaRPr>
          </a:p>
          <a:p>
            <a:pPr marL="457200" indent="-457200">
              <a:spcBef>
                <a:spcPts val="1400"/>
              </a:spcBef>
              <a:buSzPts val="2000"/>
              <a:buFont typeface="Calibri"/>
              <a:buAutoNum type="arabicPeriod"/>
            </a:pPr>
            <a:r>
              <a:rPr lang="en-US" dirty="0"/>
              <a:t>Names </a:t>
            </a:r>
            <a:endParaRPr lang="en-US" dirty="0">
              <a:cs typeface="Calibri"/>
            </a:endParaRPr>
          </a:p>
          <a:p>
            <a:pPr marL="457200" indent="-457200">
              <a:spcBef>
                <a:spcPts val="1400"/>
              </a:spcBef>
              <a:buSzPts val="2000"/>
              <a:buFont typeface="Calibri"/>
              <a:buAutoNum type="arabicPeriod"/>
            </a:pPr>
            <a:r>
              <a:rPr lang="en-US" dirty="0"/>
              <a:t>Spelling </a:t>
            </a:r>
            <a:endParaRPr lang="en-US" dirty="0">
              <a:cs typeface="Calibri"/>
            </a:endParaRPr>
          </a:p>
          <a:p>
            <a:pPr marL="457200" indent="-457200">
              <a:spcBef>
                <a:spcPts val="1400"/>
              </a:spcBef>
              <a:buSzPts val="2000"/>
              <a:buFont typeface="Calibri"/>
              <a:buAutoNum type="arabicPeriod"/>
            </a:pPr>
            <a:r>
              <a:rPr lang="en-US" dirty="0"/>
              <a:t>Punctuation </a:t>
            </a:r>
            <a:endParaRPr lang="en-US" dirty="0">
              <a:cs typeface="Calibri"/>
            </a:endParaRPr>
          </a:p>
          <a:p>
            <a:pPr marL="457200" lvl="0" indent="-457200" rtl="0">
              <a:spcBef>
                <a:spcPts val="1400"/>
              </a:spcBef>
              <a:spcAft>
                <a:spcPts val="0"/>
              </a:spcAft>
              <a:buSzPts val="2000"/>
              <a:buFont typeface="Calibri"/>
              <a:buAutoNum type="arabicPeriod"/>
            </a:pPr>
            <a:r>
              <a:rPr lang="en-US" dirty="0"/>
              <a:t>Grammar</a:t>
            </a:r>
            <a:endParaRPr lang="en-US" dirty="0">
              <a:cs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1648</TotalTime>
  <Words>845</Words>
  <Application>Microsoft Office PowerPoint</Application>
  <PresentationFormat>Widescreen</PresentationFormat>
  <Paragraphs>99</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Noto Sans Symbols</vt:lpstr>
      <vt:lpstr>Arial</vt:lpstr>
      <vt:lpstr>Calibri</vt:lpstr>
      <vt:lpstr>Calibri Light</vt:lpstr>
      <vt:lpstr>Courier New</vt:lpstr>
      <vt:lpstr>Office Theme</vt:lpstr>
      <vt:lpstr>Professional Writing</vt:lpstr>
      <vt:lpstr>Chapter outlines</vt:lpstr>
      <vt:lpstr>LEARNING OBJECTIVES</vt:lpstr>
      <vt:lpstr>What is Professional Writing?</vt:lpstr>
      <vt:lpstr>Introduction</vt:lpstr>
      <vt:lpstr>Difference of Writing types</vt:lpstr>
      <vt:lpstr>1. General Revision Points to Consider</vt:lpstr>
      <vt:lpstr>Activity</vt:lpstr>
      <vt:lpstr>2. Specific Revision Points to Consider </vt:lpstr>
      <vt:lpstr>Activity</vt:lpstr>
      <vt:lpstr>3. Style Revisions </vt:lpstr>
      <vt:lpstr>3. Style Revisions (Cont)</vt:lpstr>
      <vt:lpstr>Activity</vt:lpstr>
      <vt:lpstr>4. Evaluating the Work of Others </vt:lpstr>
      <vt:lpstr>Five Steps in EVALUATION </vt:lpstr>
      <vt:lpstr>Delivering the Evaluation</vt:lpstr>
      <vt:lpstr>Activity</vt:lpstr>
      <vt:lpstr>5. Proofreading and Design Evaluation </vt:lpstr>
      <vt:lpstr>KEY TAKEAWAY</vt:lpstr>
      <vt:lpstr>EXERCISES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Writing</dc:title>
  <dc:creator>Admin</dc:creator>
  <cp:lastModifiedBy>Đinh Gia Bảo</cp:lastModifiedBy>
  <cp:revision>108</cp:revision>
  <dcterms:created xsi:type="dcterms:W3CDTF">2021-08-31T13:06:13Z</dcterms:created>
  <dcterms:modified xsi:type="dcterms:W3CDTF">2023-06-27T05:58:45Z</dcterms:modified>
</cp:coreProperties>
</file>